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59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31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542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00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084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5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909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51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66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381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98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14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A43D-D5E9-4175-BC86-AB1E98698B90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9D78-D41A-4EF1-8E9E-64DD35D1B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67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izes.me/testlist/lct/" TargetMode="External"/><Relationship Id="rId7" Type="http://schemas.openxmlformats.org/officeDocument/2006/relationships/hyperlink" Target="https://analytics.infozone.pro/styles-paei-administration-adizes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ei.denero.ru/" TargetMode="External"/><Relationship Id="rId5" Type="http://schemas.openxmlformats.org/officeDocument/2006/relationships/hyperlink" Target="https://www.viacharacter.org/survey/Account/Register" TargetMode="External"/><Relationship Id="rId4" Type="http://schemas.openxmlformats.org/officeDocument/2006/relationships/hyperlink" Target="https://rowe.ioe.hse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84363"/>
            <a:ext cx="9144000" cy="23876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Школы, которым можно доверять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30763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Куратор проекта 500+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</a:rPr>
              <a:t>Малинникова</a:t>
            </a:r>
            <a:r>
              <a:rPr lang="ru-RU" dirty="0" smtClean="0">
                <a:solidFill>
                  <a:srgbClr val="002060"/>
                </a:solidFill>
              </a:rPr>
              <a:t> ТВ,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Директор МОУ «Лицей №4 г. Дмитрова»,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Московская область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75" y="0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01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44624"/>
            <a:ext cx="12192000" cy="1105322"/>
            <a:chOff x="0" y="44624"/>
            <a:chExt cx="12192000" cy="1105322"/>
          </a:xfrm>
        </p:grpSpPr>
        <p:sp>
          <p:nvSpPr>
            <p:cNvPr id="5" name="Дуга 4"/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>
              <a:stCxn id="5" idx="0"/>
            </p:cNvCxnSpPr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stCxn id="5" idx="2"/>
            </p:cNvCxnSpPr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Овал 7"/>
          <p:cNvSpPr/>
          <p:nvPr/>
        </p:nvSpPr>
        <p:spPr>
          <a:xfrm>
            <a:off x="482072" y="164533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29299" y="263427"/>
            <a:ext cx="599855" cy="604874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3431704" y="22324"/>
            <a:ext cx="525658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2060"/>
                </a:solidFill>
              </a:rPr>
              <a:t>СТАРТОВАЯ ПОЗИЦИЯ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86559" y="4077308"/>
            <a:ext cx="73776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данным самоанализа и SWOT анализа выявлены следующие проблемы: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●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административная команда не мотивирована на развитие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●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неразвитая МТБ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●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недостаточная предметная и методическая компетенция педагогов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●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недостаточная мотивация обучающихся к учебной деятельности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низкая вовлеченность родителей.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AutoShape 2" descr="МБОУ СОШ 30 г. Химки - Главная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4097018" cy="409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4" descr="МБОУ СОШ 30 г. Химки - Главная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975" y="2157557"/>
            <a:ext cx="3938541" cy="2620920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408168" y="964466"/>
            <a:ext cx="0" cy="56231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640825" y="976722"/>
            <a:ext cx="7423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Городская школа, расположенная в непосредственной близости от Москвы (10 км) и аэропорта Шереметьево.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40825" y="1744713"/>
            <a:ext cx="3514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обучающихся - 878,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40825" y="23779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балл ЕГЭ по русскому языку 64, по математике 46, качество знаний - 60,42%.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640824" y="3124651"/>
            <a:ext cx="7423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Численность педагогических работников - 45, высшая квалификационная категория  - 9 человек, до 30 лет - 35% педагогов. </a:t>
            </a:r>
          </a:p>
        </p:txBody>
      </p:sp>
      <p:sp>
        <p:nvSpPr>
          <p:cNvPr id="21" name="Овал 20"/>
          <p:cNvSpPr/>
          <p:nvPr/>
        </p:nvSpPr>
        <p:spPr>
          <a:xfrm>
            <a:off x="4314761" y="1194140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314761" y="1798305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14761" y="2595363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337683" y="3342069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314761" y="4339853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86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900708" y="86160"/>
            <a:ext cx="8785125" cy="534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С ЧЕГО НАЧАТЬ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44624"/>
            <a:ext cx="12192000" cy="1105322"/>
            <a:chOff x="0" y="44624"/>
            <a:chExt cx="12192000" cy="1105322"/>
          </a:xfrm>
        </p:grpSpPr>
        <p:sp>
          <p:nvSpPr>
            <p:cNvPr id="6" name="Дуга 5"/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0"/>
            </p:cNvCxnSpPr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2"/>
            </p:cNvCxnSpPr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Овал 8"/>
          <p:cNvSpPr/>
          <p:nvPr/>
        </p:nvSpPr>
        <p:spPr>
          <a:xfrm>
            <a:off x="482072" y="164533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6648" y="285878"/>
            <a:ext cx="575131" cy="63290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49085" y="1785015"/>
            <a:ext cx="33180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Умная аналитика. Методы и инструменты организации аналитики в образовательной организации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i="1" u="none" strike="noStrike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Командообразование</a:t>
            </a: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Формирование горизонтальных связей в образовательной организации</a:t>
            </a:r>
            <a:endParaRPr lang="ru-RU" u="none" strike="noStrike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i="1" u="none" strike="noStrike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Стратегическое планирование деятельности образовательной организации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Концепция развития образовательной организации.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06782" y="620688"/>
            <a:ext cx="78852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открытых источников: 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ОО, </a:t>
            </a:r>
            <a:r>
              <a:rPr lang="en-US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busgov.ru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социалные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сети</a:t>
            </a:r>
          </a:p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Самоанализ деятельности ОО за 3 года (кластерный анализ,  показатели результативности и процессов рейтинга школ МО) с построением SWOT анализа и выделением сильных/слабых сторон, возможностей и угроз развития.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№ 1 «Определение жизненного цикла организации»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Адизес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 определите стадию жизненного цикла организации, в которой трудитесь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https://adizes.me/testlist/lct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 «Стили принятия решения»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 методике Алана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определите свой собственный (доминирующий, избегаемый) стиль принятия решений (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https://rowe.ioe.hse.ru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  № 3 Тест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 личностные характеристики, значимые для управленца (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https://www.viacharacter.org/survey/Account/Register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№4 Стили управления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Адизис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анализ ведущих характеристик управленческой команды</a:t>
            </a:r>
            <a:endPara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http://paei.denero.ru/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тестирование</a:t>
            </a:r>
            <a:endPara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Почитать про это: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https://analytics.infozone.pro/styles-paei-administration-adizes/</a:t>
            </a:r>
            <a:endParaRPr lang="ru-RU" sz="2000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855" y="1236648"/>
            <a:ext cx="3943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407195" y="2443033"/>
            <a:ext cx="800100" cy="2581275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816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1900708" y="86160"/>
            <a:ext cx="8785125" cy="534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ЧТО ДЕЛАТЬ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44624"/>
            <a:ext cx="12192000" cy="1105322"/>
            <a:chOff x="0" y="44624"/>
            <a:chExt cx="12192000" cy="1105322"/>
          </a:xfrm>
        </p:grpSpPr>
        <p:sp>
          <p:nvSpPr>
            <p:cNvPr id="6" name="Дуга 5"/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6" idx="0"/>
            </p:cNvCxnSpPr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>
              <a:stCxn id="6" idx="2"/>
            </p:cNvCxnSpPr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Овал 8"/>
          <p:cNvSpPr/>
          <p:nvPr/>
        </p:nvSpPr>
        <p:spPr>
          <a:xfrm>
            <a:off x="482072" y="164533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46648" y="285878"/>
            <a:ext cx="575131" cy="6329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4357" y="1359243"/>
            <a:ext cx="102066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Анализ ситуации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Форсайт-сессия – </a:t>
            </a:r>
            <a:r>
              <a:rPr lang="ru-RU" sz="2000" dirty="0" err="1" smtClean="0">
                <a:solidFill>
                  <a:srgbClr val="002060"/>
                </a:solidFill>
              </a:rPr>
              <a:t>ученики+учителя+родители</a:t>
            </a:r>
            <a:r>
              <a:rPr lang="ru-RU" sz="2000" dirty="0" smtClean="0">
                <a:solidFill>
                  <a:srgbClr val="002060"/>
                </a:solidFill>
              </a:rPr>
              <a:t> – определение точек развития ОО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Учителя: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Кураторская методика (определение социального капитала организации, кураторство и наставничество)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Методический автобус (</a:t>
            </a:r>
            <a:r>
              <a:rPr lang="ru-RU" sz="2000" dirty="0" err="1" smtClean="0">
                <a:solidFill>
                  <a:srgbClr val="002060"/>
                </a:solidFill>
              </a:rPr>
              <a:t>взаимопосещение</a:t>
            </a:r>
            <a:r>
              <a:rPr lang="ru-RU" sz="2000" dirty="0" smtClean="0">
                <a:solidFill>
                  <a:srgbClr val="002060"/>
                </a:solidFill>
              </a:rPr>
              <a:t> уроков)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Ученики: - МОТИВАЦИЯ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Изменения форм и методов контроля, урока ….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Мониторинг мотивации, как определения реперных точек изменений (1,4,5,7,9,11 классы)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</a:rPr>
              <a:t>Родители: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Поверх барьеров – встреча родителей со всеми специалистами школы, хорошо проводить за 3 недели до окончания четверти/триместра.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Совет отцов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</a:rPr>
              <a:t>Неформальные встречи с директором, например Утренний завтрак </a:t>
            </a:r>
            <a:r>
              <a:rPr lang="ru-RU" sz="2000" smtClean="0">
                <a:solidFill>
                  <a:srgbClr val="002060"/>
                </a:solidFill>
              </a:rPr>
              <a:t>с директором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B1F3E635-65E7-C842-A40F-95DECD042BA1}"/>
              </a:ext>
            </a:extLst>
          </p:cNvPr>
          <p:cNvGrpSpPr/>
          <p:nvPr/>
        </p:nvGrpSpPr>
        <p:grpSpPr>
          <a:xfrm>
            <a:off x="0" y="55674"/>
            <a:ext cx="12192000" cy="1105322"/>
            <a:chOff x="0" y="44624"/>
            <a:chExt cx="12192000" cy="1105322"/>
          </a:xfrm>
        </p:grpSpPr>
        <p:sp>
          <p:nvSpPr>
            <p:cNvPr id="5" name="Дуга 4">
              <a:extLst>
                <a:ext uri="{FF2B5EF4-FFF2-40B4-BE49-F238E27FC236}">
                  <a16:creationId xmlns:a16="http://schemas.microsoft.com/office/drawing/2014/main" xmlns="" id="{426B7D1D-46CE-4B4F-B210-C092CDC664F3}"/>
                </a:ext>
              </a:extLst>
            </p:cNvPr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xmlns="" id="{EA6EDAB7-F986-6E42-8961-529A2FD3B34A}"/>
                </a:ext>
              </a:extLst>
            </p:cNvPr>
            <p:cNvCxnSpPr/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78811372-9A2C-C447-B086-12BFBC0A4029}"/>
                </a:ext>
              </a:extLst>
            </p:cNvPr>
            <p:cNvCxnSpPr/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C73B5134-54B2-834D-9B38-88C59011B873}"/>
              </a:ext>
            </a:extLst>
          </p:cNvPr>
          <p:cNvSpPr/>
          <p:nvPr/>
        </p:nvSpPr>
        <p:spPr>
          <a:xfrm>
            <a:off x="504053" y="182324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xmlns="" id="{DD03410A-581B-7B4E-9509-625BFEA059A2}"/>
              </a:ext>
            </a:extLst>
          </p:cNvPr>
          <p:cNvSpPr txBox="1">
            <a:spLocks/>
          </p:cNvSpPr>
          <p:nvPr/>
        </p:nvSpPr>
        <p:spPr>
          <a:xfrm>
            <a:off x="3071664" y="55674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ЧТО ПОЛУЧИЛОСЬ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1E774DD-C674-0242-986F-E269CC579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01104" y="273977"/>
            <a:ext cx="698500" cy="6985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98855" y="1298268"/>
            <a:ext cx="1160749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9410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Аналитическая работа позволила уточнить выявленные ранее факторы риска ОО, спроектировать тактические и стратегические шаги </a:t>
            </a:r>
            <a:r>
              <a:rPr lang="ru-RU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ОО. </a:t>
            </a:r>
          </a:p>
          <a:p>
            <a:pPr indent="359410">
              <a:spcAft>
                <a:spcPts val="0"/>
              </a:spcAft>
            </a:pPr>
            <a:endParaRPr lang="ru-RU" b="1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деятельности и компетенции административной команды позволил: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увидеть сильные и слабые стороны каждого,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перераспределить обязанности и роли внутри команды,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перестроить работу от функционирования на стратегическое планирование.</a:t>
            </a:r>
          </a:p>
          <a:p>
            <a:pPr>
              <a:spcAft>
                <a:spcPts val="0"/>
              </a:spcAft>
            </a:pPr>
            <a:endParaRPr lang="ru-RU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4013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Уточнение рисков мотивации, дисциплины обучающихся школы, послужило основой для: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переноса фокуса методической работы на внедрение новых методов и форм урока (перевернутый класс, проектное обучение, формирующее оценивание и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тд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создания мониторинга определения уровня мотивации обучающихся, как инструмента анализа достижения поставленных методических и предметных результатов.</a:t>
            </a:r>
          </a:p>
          <a:p>
            <a:pPr indent="354013"/>
            <a:endParaRPr lang="ru-RU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4013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над вовлеченность родителей в жизнь школы: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быстрые и ощутимые результаты в частоте и качестве обратной связи, снижении жалоб;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повышению активности участия родителей в образовательных событиях школы (участие в открытых уроках, проведение мастер-классов, совместные воспитательные мероприятия и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тд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увеличении спонсорской помощи (заключение договора по оснащению школы современным оборудованием).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62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B1F3E635-65E7-C842-A40F-95DECD042BA1}"/>
              </a:ext>
            </a:extLst>
          </p:cNvPr>
          <p:cNvGrpSpPr/>
          <p:nvPr/>
        </p:nvGrpSpPr>
        <p:grpSpPr>
          <a:xfrm>
            <a:off x="0" y="55674"/>
            <a:ext cx="12192000" cy="1105322"/>
            <a:chOff x="0" y="44624"/>
            <a:chExt cx="12192000" cy="1105322"/>
          </a:xfrm>
        </p:grpSpPr>
        <p:sp>
          <p:nvSpPr>
            <p:cNvPr id="5" name="Дуга 4">
              <a:extLst>
                <a:ext uri="{FF2B5EF4-FFF2-40B4-BE49-F238E27FC236}">
                  <a16:creationId xmlns:a16="http://schemas.microsoft.com/office/drawing/2014/main" xmlns="" id="{426B7D1D-46CE-4B4F-B210-C092CDC664F3}"/>
                </a:ext>
              </a:extLst>
            </p:cNvPr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xmlns="" id="{EA6EDAB7-F986-6E42-8961-529A2FD3B34A}"/>
                </a:ext>
              </a:extLst>
            </p:cNvPr>
            <p:cNvCxnSpPr/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78811372-9A2C-C447-B086-12BFBC0A4029}"/>
                </a:ext>
              </a:extLst>
            </p:cNvPr>
            <p:cNvCxnSpPr/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C73B5134-54B2-834D-9B38-88C59011B873}"/>
              </a:ext>
            </a:extLst>
          </p:cNvPr>
          <p:cNvSpPr/>
          <p:nvPr/>
        </p:nvSpPr>
        <p:spPr>
          <a:xfrm>
            <a:off x="504053" y="182324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9" name="Заголовок 3">
            <a:extLst>
              <a:ext uri="{FF2B5EF4-FFF2-40B4-BE49-F238E27FC236}">
                <a16:creationId xmlns:a16="http://schemas.microsoft.com/office/drawing/2014/main" xmlns="" id="{DD03410A-581B-7B4E-9509-625BFEA059A2}"/>
              </a:ext>
            </a:extLst>
          </p:cNvPr>
          <p:cNvSpPr txBox="1">
            <a:spLocks/>
          </p:cNvSpPr>
          <p:nvPr/>
        </p:nvSpPr>
        <p:spPr>
          <a:xfrm>
            <a:off x="3071664" y="55674"/>
            <a:ext cx="6048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ЧТО ПОЛУЧИЛОСЬ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1E774DD-C674-0242-986F-E269CC579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601104" y="273977"/>
            <a:ext cx="698500" cy="6985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2344" y="6148616"/>
            <a:ext cx="118577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30 школе г. Химок формируется сообщество учеников, педагогов и родителей. Участие в проекте 500+ позволило переосмыслить содержание образования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70593" y="1143732"/>
            <a:ext cx="105842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Команда школы состоит сейчас из молодых, целеустремленных профессионалов. Сформированные ими самими новые стратегические цели и задачи помогли перестроить работу как самой команды, так и школы в целом. 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31543" y="1179386"/>
            <a:ext cx="18810" cy="48499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38136" y="1409060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38136" y="2479950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38135" y="3644298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56947" y="4290629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6947" y="5068999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70593" y="2114653"/>
            <a:ext cx="10739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Появилась целостная система профессионального роста педагогов, основанная на выявлении предметных и методических дефицитов, построении повышения квалификации на преодолении этих дефицитов. Кураторская методика, обучение по которой проходят 23 педагога школы, позволяет выстроить систему горизонтального повышения </a:t>
            </a:r>
            <a:r>
              <a:rPr lang="ru-RU" i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педмастерства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систему наставничества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70592" y="3288380"/>
            <a:ext cx="109785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сегодняшний день в школе закрыты все вакансии, создан проект штатного расписания с перераспределением и снижением нагрузки, идет обучение педагогов в Директории (кураторская методика) и МИРНО, пересмотрены подходы к организации и функционированию предметных кафедр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70591" y="4211710"/>
            <a:ext cx="10859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едется подготовка к научно-практической конференции “Шаг в будущее,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7703" y="4581042"/>
            <a:ext cx="107852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аключен договора с Центром психологической поддержки и профориентации молодежи «ЛУЧ» для организации работы классных руководителей, родители школы приняли активное участие в исследовании НИУ ВШЭ по определению вовлеченности в жизнь школы, что позволило выстроить конструктивный диалог,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864325" y="5713916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38135" y="5681429"/>
            <a:ext cx="3818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9410">
              <a:spcAft>
                <a:spcPts val="0"/>
              </a:spcAft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школе появился Совет отцов. </a:t>
            </a:r>
            <a:endParaRPr lang="ru-RU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59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xmlns="" id="{FB663172-1BED-9341-BC5D-7C4FC32E33D3}"/>
              </a:ext>
            </a:extLst>
          </p:cNvPr>
          <p:cNvSpPr/>
          <p:nvPr/>
        </p:nvSpPr>
        <p:spPr>
          <a:xfrm>
            <a:off x="1339910" y="73421"/>
            <a:ext cx="10515600" cy="64633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РЕКОМЕНДАЦИИ</a:t>
            </a:r>
            <a:endParaRPr lang="en-US" sz="3600" dirty="0">
              <a:solidFill>
                <a:srgbClr val="002060"/>
              </a:solidFill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865BC50D-3BD8-504C-9B45-FE5EF948EDC8}"/>
              </a:ext>
            </a:extLst>
          </p:cNvPr>
          <p:cNvGrpSpPr/>
          <p:nvPr/>
        </p:nvGrpSpPr>
        <p:grpSpPr>
          <a:xfrm>
            <a:off x="0" y="151499"/>
            <a:ext cx="12192000" cy="1105322"/>
            <a:chOff x="0" y="44624"/>
            <a:chExt cx="12192000" cy="1105322"/>
          </a:xfrm>
        </p:grpSpPr>
        <p:sp>
          <p:nvSpPr>
            <p:cNvPr id="6" name="Дуга 5">
              <a:extLst>
                <a:ext uri="{FF2B5EF4-FFF2-40B4-BE49-F238E27FC236}">
                  <a16:creationId xmlns:a16="http://schemas.microsoft.com/office/drawing/2014/main" xmlns="" id="{82C402AE-5E2B-A540-9BD3-452608BE421B}"/>
                </a:ext>
              </a:extLst>
            </p:cNvPr>
            <p:cNvSpPr/>
            <p:nvPr/>
          </p:nvSpPr>
          <p:spPr>
            <a:xfrm rot="5400000">
              <a:off x="397693" y="44624"/>
              <a:ext cx="1105322" cy="1105322"/>
            </a:xfrm>
            <a:prstGeom prst="arc">
              <a:avLst>
                <a:gd name="adj1" fmla="val 16200000"/>
                <a:gd name="adj2" fmla="val 5426713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DB9F5DC6-99F4-4247-AEC9-BD615C62911F}"/>
                </a:ext>
              </a:extLst>
            </p:cNvPr>
            <p:cNvCxnSpPr>
              <a:stCxn id="6" idx="0"/>
            </p:cNvCxnSpPr>
            <p:nvPr/>
          </p:nvCxnSpPr>
          <p:spPr>
            <a:xfrm>
              <a:off x="1503015" y="597285"/>
              <a:ext cx="106889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15AA3DF-B1F8-F34F-9745-2294B0D77536}"/>
                </a:ext>
              </a:extLst>
            </p:cNvPr>
            <p:cNvCxnSpPr>
              <a:stCxn id="6" idx="2"/>
            </p:cNvCxnSpPr>
            <p:nvPr/>
          </p:nvCxnSpPr>
          <p:spPr>
            <a:xfrm flipH="1">
              <a:off x="0" y="592991"/>
              <a:ext cx="397710" cy="42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89F57B9C-3396-2143-A5AD-4E6DC2324F8F}"/>
              </a:ext>
            </a:extLst>
          </p:cNvPr>
          <p:cNvSpPr/>
          <p:nvPr/>
        </p:nvSpPr>
        <p:spPr>
          <a:xfrm>
            <a:off x="482072" y="271408"/>
            <a:ext cx="892602" cy="870412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257044DF-0C1C-FB4C-9CD1-57991F1829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26051" y="472997"/>
            <a:ext cx="665245" cy="46674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6722" y="2749563"/>
            <a:ext cx="1032585" cy="1008000"/>
          </a:xfrm>
          <a:prstGeom prst="rect">
            <a:avLst/>
          </a:prstGeom>
        </p:spPr>
      </p:pic>
      <p:sp>
        <p:nvSpPr>
          <p:cNvPr id="14" name="Дуга 13"/>
          <p:cNvSpPr/>
          <p:nvPr/>
        </p:nvSpPr>
        <p:spPr>
          <a:xfrm rot="2942456">
            <a:off x="-1372964" y="1272789"/>
            <a:ext cx="4257278" cy="4583194"/>
          </a:xfrm>
          <a:prstGeom prst="arc">
            <a:avLst>
              <a:gd name="adj1" fmla="val 14911952"/>
              <a:gd name="adj2" fmla="val 619869"/>
            </a:avLst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62986" y="1748081"/>
            <a:ext cx="3960440" cy="4229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ts val="1400"/>
            </a:pPr>
            <a:r>
              <a:rPr lang="ru-RU" sz="16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АНАЛИТИКА  ВСЕХ ДАННЫХ</a:t>
            </a:r>
            <a:endParaRPr lang="ru-RU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55329" y="3216197"/>
            <a:ext cx="3768098" cy="54136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buClr>
                <a:srgbClr val="000000"/>
              </a:buClr>
              <a:buSzPts val="1400"/>
            </a:pPr>
            <a:r>
              <a:rPr lang="ru-RU" sz="1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СОВМЕСТНОЙ ДЕЯТЕЛЬНОСТИ</a:t>
            </a:r>
            <a:endParaRPr lang="ru-RU" sz="1600" dirty="0">
              <a:solidFill>
                <a:srgbClr val="00206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73706" y="4150807"/>
            <a:ext cx="3849720" cy="4229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ts val="1400"/>
            </a:pPr>
            <a:r>
              <a:rPr lang="ru-RU" sz="16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ГОРИЗОНТАЛЬНЫЕ СВЯЗИ</a:t>
            </a:r>
            <a:endParaRPr lang="ru-RU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62986" y="5030920"/>
            <a:ext cx="3960440" cy="4229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ts val="1400"/>
            </a:pPr>
            <a:r>
              <a:rPr lang="ru-RU" sz="16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РЕФЛЕКСИЯ</a:t>
            </a:r>
            <a:endParaRPr lang="ru-RU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73706" y="2490069"/>
            <a:ext cx="3849720" cy="4229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0000"/>
              </a:buClr>
              <a:buSzPts val="1400"/>
            </a:pPr>
            <a:r>
              <a:rPr lang="ru-RU" sz="16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МОТИВАЦИЯ</a:t>
            </a:r>
            <a:endParaRPr lang="ru-RU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627932" y="1741363"/>
            <a:ext cx="0" cy="3728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534525" y="1853828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34524" y="2596289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34525" y="3394112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534525" y="4242320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534525" y="5071058"/>
            <a:ext cx="186813" cy="211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7814745" y="1598642"/>
            <a:ext cx="44706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Анализ открытых источников, исследование компетенций административной команды и </a:t>
            </a:r>
            <a:r>
              <a:rPr lang="ru-RU" sz="1400" dirty="0" err="1" smtClean="0">
                <a:solidFill>
                  <a:srgbClr val="002060"/>
                </a:solidFill>
              </a:rPr>
              <a:t>оргкультуры</a:t>
            </a:r>
            <a:r>
              <a:rPr lang="ru-RU" sz="1400" dirty="0" smtClean="0">
                <a:solidFill>
                  <a:srgbClr val="002060"/>
                </a:solidFill>
              </a:rPr>
              <a:t> школы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4745" y="2547674"/>
            <a:ext cx="3746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Рядом, а не над, гибкое управление, вместе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14745" y="3225270"/>
            <a:ext cx="374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Любая совместная деятельность</a:t>
            </a:r>
            <a:r>
              <a:rPr lang="ru-RU" sz="1400" dirty="0" smtClean="0">
                <a:solidFill>
                  <a:srgbClr val="002060"/>
                </a:solidFill>
              </a:rPr>
              <a:t>, образовательные события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2400" y="4099099"/>
            <a:ext cx="3746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Неформальная и </a:t>
            </a:r>
            <a:r>
              <a:rPr lang="ru-RU" sz="1400" dirty="0" err="1" smtClean="0">
                <a:solidFill>
                  <a:srgbClr val="002060"/>
                </a:solidFill>
              </a:rPr>
              <a:t>информальная</a:t>
            </a:r>
            <a:r>
              <a:rPr lang="ru-RU" sz="1400" dirty="0" smtClean="0">
                <a:solidFill>
                  <a:srgbClr val="002060"/>
                </a:solidFill>
              </a:rPr>
              <a:t> модели повышения квалификации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14745" y="5030920"/>
            <a:ext cx="3746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Размышления и анализ, гибкие технологии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21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47977" y="1988004"/>
            <a:ext cx="4584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irce Bold" pitchFamily="34" charset="-52"/>
              </a:rPr>
              <a:t>СПАСИБО !</a:t>
            </a:r>
          </a:p>
        </p:txBody>
      </p:sp>
      <p:pic>
        <p:nvPicPr>
          <p:cNvPr id="5" name="Google Shape;425;p17" descr="D:\С рабочего стола\БРЕНДИНГ\1.jpg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292027" y="1707344"/>
            <a:ext cx="2952328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420;p17"/>
          <p:cNvSpPr txBox="1">
            <a:spLocks/>
          </p:cNvSpPr>
          <p:nvPr/>
        </p:nvSpPr>
        <p:spPr>
          <a:xfrm>
            <a:off x="5847977" y="2511224"/>
            <a:ext cx="3342167" cy="7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2800"/>
              <a:buFont typeface="Arial"/>
              <a:buNone/>
            </a:pPr>
            <a:r>
              <a:rPr lang="ru-RU" sz="2800" dirty="0" smtClean="0">
                <a:solidFill>
                  <a:srgbClr val="002060"/>
                </a:solidFill>
                <a:latin typeface="Lora"/>
                <a:ea typeface="Lora"/>
                <a:cs typeface="Lora"/>
                <a:sym typeface="Lora"/>
              </a:rPr>
              <a:t>Есть </a:t>
            </a:r>
            <a:r>
              <a:rPr lang="ru-RU" sz="2800" dirty="0" smtClean="0">
                <a:solidFill>
                  <a:srgbClr val="002060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вопросы</a:t>
            </a:r>
            <a:r>
              <a:rPr lang="ru-RU" sz="2800" dirty="0" smtClean="0">
                <a:solidFill>
                  <a:srgbClr val="002060"/>
                </a:solidFill>
                <a:latin typeface="Lora"/>
                <a:ea typeface="Lora"/>
                <a:cs typeface="Lora"/>
                <a:sym typeface="Lora"/>
              </a:rPr>
              <a:t> ?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1800"/>
              <a:buFont typeface="Arial"/>
              <a:buNone/>
            </a:pPr>
            <a:endParaRPr lang="ru-RU" sz="1800" dirty="0" smtClean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7976" y="3611815"/>
            <a:ext cx="4584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Circe Bold" pitchFamily="34" charset="-52"/>
              </a:rPr>
              <a:t>Малинникова</a:t>
            </a:r>
            <a:r>
              <a:rPr lang="ru-RU" dirty="0" smtClean="0">
                <a:solidFill>
                  <a:srgbClr val="002060"/>
                </a:solidFill>
                <a:latin typeface="Circe Bold" pitchFamily="34" charset="-52"/>
              </a:rPr>
              <a:t> Татьяна Владимировна, </a:t>
            </a:r>
            <a:r>
              <a:rPr lang="en-US" dirty="0" smtClean="0">
                <a:solidFill>
                  <a:srgbClr val="002060"/>
                </a:solidFill>
                <a:latin typeface="Circe Bold" pitchFamily="34" charset="-52"/>
              </a:rPr>
              <a:t>maltv70@gmail.com</a:t>
            </a:r>
            <a:endParaRPr lang="ru-RU" dirty="0" smtClean="0">
              <a:solidFill>
                <a:srgbClr val="002060"/>
              </a:solidFill>
              <a:latin typeface="Circe Bold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793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762</Words>
  <Application>Microsoft Office PowerPoint</Application>
  <PresentationFormat>Произвольный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Школы, которым можно доверять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Школы, которым можно доверять</dc:title>
  <dc:creator>maltv70</dc:creator>
  <cp:lastModifiedBy>79531845909</cp:lastModifiedBy>
  <cp:revision>12</cp:revision>
  <dcterms:created xsi:type="dcterms:W3CDTF">2021-03-14T18:42:32Z</dcterms:created>
  <dcterms:modified xsi:type="dcterms:W3CDTF">2022-04-24T17:34:40Z</dcterms:modified>
</cp:coreProperties>
</file>